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Slides/notesSlide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_rels/notesSlide9.xml.rels" ContentType="application/vnd.openxmlformats-package.relationships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1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7.png" ContentType="image/png"/>
  <Override PartName="/ppt/media/image11.png" ContentType="image/png"/>
  <Override PartName="/ppt/media/image5.jpeg" ContentType="image/jpeg"/>
  <Override PartName="/ppt/media/image6.png" ContentType="image/png"/>
  <Override PartName="/ppt/media/image8.png" ContentType="image/png"/>
  <Override PartName="/ppt/media/image10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5715000"/>
  <p:notesSz cx="7104062" cy="102346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it-IT" sz="4400" spc="-1" strike="noStrike">
                <a:latin typeface="Arial"/>
              </a:rPr>
              <a:t>Fai clic per spostare la diapositiva</a:t>
            </a:r>
            <a:endParaRPr b="0" lang="it-IT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it-IT" sz="2000" spc="-1" strike="noStrike">
                <a:latin typeface="Arial"/>
              </a:rPr>
              <a:t>Fai clic per modificare il formato delle note</a:t>
            </a:r>
            <a:endParaRPr b="0" lang="it-IT" sz="2000" spc="-1" strike="noStrike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it-IT" sz="1400" spc="-1" strike="noStrike">
                <a:latin typeface="Times New Roman"/>
              </a:rPr>
              <a:t> 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it-IT" sz="1400" spc="-1" strike="noStrike">
                <a:latin typeface="Times New Roman"/>
              </a:rPr>
              <a:t> 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it-IT" sz="1400" spc="-1" strike="noStrike">
                <a:latin typeface="Times New Roman"/>
              </a:rPr>
              <a:t> </a:t>
            </a:r>
            <a:endParaRPr b="0" lang="it-IT" sz="1400" spc="-1" strike="noStrike">
              <a:latin typeface="Times New Roman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E7F837C9-06CE-4E8F-AEB9-CFE9558C5269}" type="slidenum">
              <a:rPr b="0" lang="it-IT" sz="1400" spc="-1" strike="noStrike">
                <a:latin typeface="Times New Roman"/>
              </a:rPr>
              <a:t>1</a:t>
            </a:fld>
            <a:endParaRPr b="0" lang="it-IT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00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03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06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09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12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15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18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20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21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23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24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27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30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32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33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35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36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sldImg"/>
          </p:nvPr>
        </p:nvSpPr>
        <p:spPr>
          <a:xfrm>
            <a:off x="482760" y="768240"/>
            <a:ext cx="6136200" cy="3834360"/>
          </a:xfrm>
          <a:prstGeom prst="rect">
            <a:avLst/>
          </a:prstGeom>
        </p:spPr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711360" y="4861080"/>
            <a:ext cx="5680800" cy="46029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it-IT" sz="2000" spc="-1" strike="noStrike">
              <a:latin typeface="Arial"/>
            </a:endParaRPr>
          </a:p>
        </p:txBody>
      </p:sp>
      <p:sp>
        <p:nvSpPr>
          <p:cNvPr id="239" name="CustomShape 3"/>
          <p:cNvSpPr/>
          <p:nvPr/>
        </p:nvSpPr>
        <p:spPr>
          <a:xfrm>
            <a:off x="4024440" y="9721800"/>
            <a:ext cx="3075480" cy="50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27880"/>
            <a:ext cx="8229240" cy="44233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27880"/>
            <a:ext cx="8229240" cy="44233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it-IT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33704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22080" y="3068280"/>
            <a:ext cx="2649600" cy="158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it-IT" sz="4400" spc="-1" strike="noStrike">
                <a:latin typeface="Arial"/>
              </a:rPr>
              <a:t>Fai clic per modificare il formato del testo del titolo</a:t>
            </a:r>
            <a:endParaRPr b="0" lang="it-IT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>
            <a:normAutofit fontScale="94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3200" spc="-1" strike="noStrike">
                <a:latin typeface="Arial"/>
              </a:rPr>
              <a:t>Fai clic per modificare il formato del testo della struttura</a:t>
            </a:r>
            <a:endParaRPr b="0" lang="it-IT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800" spc="-1" strike="noStrike">
                <a:latin typeface="Arial"/>
              </a:rPr>
              <a:t>Secondo livello struttura</a:t>
            </a:r>
            <a:endParaRPr b="0" lang="it-IT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400" spc="-1" strike="noStrike">
                <a:latin typeface="Arial"/>
              </a:rPr>
              <a:t>Terzo livello struttura</a:t>
            </a:r>
            <a:endParaRPr b="0" lang="it-IT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000" spc="-1" strike="noStrike">
                <a:latin typeface="Arial"/>
              </a:rPr>
              <a:t>Quarto livello struttura</a:t>
            </a:r>
            <a:endParaRPr b="0" lang="it-IT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Quinto livello struttura</a:t>
            </a:r>
            <a:endParaRPr b="0" lang="it-IT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Sesto livello struttura</a:t>
            </a:r>
            <a:endParaRPr b="0" lang="it-IT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Settimo livello struttura</a:t>
            </a:r>
            <a:endParaRPr b="0" lang="it-IT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7880"/>
            <a:ext cx="8229240" cy="954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it-IT" sz="4400" spc="-1" strike="noStrike">
                <a:latin typeface="Arial"/>
              </a:rPr>
              <a:t>Fai clic per modificare il formato del testo del titolo</a:t>
            </a:r>
            <a:endParaRPr b="0" lang="it-IT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3200" spc="-1" strike="noStrike">
                <a:latin typeface="Arial"/>
              </a:rPr>
              <a:t>Fai clic per modificare il formato del testo della struttura</a:t>
            </a:r>
            <a:endParaRPr b="0" lang="it-IT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800" spc="-1" strike="noStrike">
                <a:latin typeface="Arial"/>
              </a:rPr>
              <a:t>Secondo livello struttura</a:t>
            </a:r>
            <a:endParaRPr b="0" lang="it-IT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400" spc="-1" strike="noStrike">
                <a:latin typeface="Arial"/>
              </a:rPr>
              <a:t>Terzo livello struttura</a:t>
            </a:r>
            <a:endParaRPr b="0" lang="it-IT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000" spc="-1" strike="noStrike">
                <a:latin typeface="Arial"/>
              </a:rPr>
              <a:t>Quarto livello struttura</a:t>
            </a:r>
            <a:endParaRPr b="0" lang="it-IT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Quinto livello struttura</a:t>
            </a:r>
            <a:endParaRPr b="0" lang="it-IT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Sesto livello struttura</a:t>
            </a:r>
            <a:endParaRPr b="0" lang="it-IT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latin typeface="Arial"/>
              </a:rPr>
              <a:t>Settimo livello struttura</a:t>
            </a:r>
            <a:endParaRPr b="0" lang="it-IT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jpeg"/><Relationship Id="rId3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4327560" y="0"/>
            <a:ext cx="4813920" cy="5712480"/>
          </a:xfrm>
          <a:prstGeom prst="rect">
            <a:avLst/>
          </a:prstGeom>
          <a:gradFill rotWithShape="0">
            <a:gsLst>
              <a:gs pos="0">
                <a:srgbClr val="4472c4"/>
              </a:gs>
              <a:gs pos="100000">
                <a:srgbClr val="afabab"/>
              </a:gs>
            </a:gsLst>
            <a:lin ang="4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3" name="Picture 10" descr=""/>
          <p:cNvPicPr/>
          <p:nvPr/>
        </p:nvPicPr>
        <p:blipFill>
          <a:blip r:embed="rId1"/>
          <a:stretch/>
        </p:blipFill>
        <p:spPr>
          <a:xfrm>
            <a:off x="720" y="0"/>
            <a:ext cx="9141480" cy="5712480"/>
          </a:xfrm>
          <a:prstGeom prst="rect">
            <a:avLst/>
          </a:prstGeom>
          <a:ln>
            <a:noFill/>
          </a:ln>
        </p:spPr>
      </p:pic>
      <p:sp>
        <p:nvSpPr>
          <p:cNvPr id="84" name="CustomShape 2"/>
          <p:cNvSpPr/>
          <p:nvPr/>
        </p:nvSpPr>
        <p:spPr>
          <a:xfrm>
            <a:off x="270720" y="1370160"/>
            <a:ext cx="4203360" cy="107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Regolamento </a:t>
            </a:r>
            <a:br/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per l’istituzione </a:t>
            </a:r>
            <a:br/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e la disciplina del Contributo di accesso</a:t>
            </a:r>
            <a:endParaRPr b="0" lang="it-IT" sz="32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it-IT" sz="3200" spc="-1" strike="noStrike">
              <a:latin typeface="Arial"/>
            </a:endParaRPr>
          </a:p>
        </p:txBody>
      </p:sp>
      <p:sp>
        <p:nvSpPr>
          <p:cNvPr id="85" name="CustomShape 3"/>
          <p:cNvSpPr/>
          <p:nvPr/>
        </p:nvSpPr>
        <p:spPr>
          <a:xfrm>
            <a:off x="5045400" y="484200"/>
            <a:ext cx="4096080" cy="5228280"/>
          </a:xfrm>
          <a:custGeom>
            <a:avLst/>
            <a:gdLst/>
            <a:ahLst/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solidFill>
              <a:srgbClr val="abc0e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6" name="Immagine 3" descr=""/>
          <p:cNvPicPr/>
          <p:nvPr/>
        </p:nvPicPr>
        <p:blipFill>
          <a:blip r:embed="rId2"/>
          <a:stretch/>
        </p:blipFill>
        <p:spPr>
          <a:xfrm>
            <a:off x="6459120" y="1166760"/>
            <a:ext cx="1922040" cy="3645720"/>
          </a:xfrm>
          <a:prstGeom prst="rect">
            <a:avLst/>
          </a:prstGeom>
          <a:ln>
            <a:noFill/>
          </a:ln>
        </p:spPr>
      </p:pic>
      <p:sp>
        <p:nvSpPr>
          <p:cNvPr id="87" name="CustomShape 4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1080000" y="-74880"/>
            <a:ext cx="8011080" cy="54014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8eaad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CustomShape 2"/>
          <p:cNvSpPr/>
          <p:nvPr/>
        </p:nvSpPr>
        <p:spPr>
          <a:xfrm>
            <a:off x="1251000" y="304200"/>
            <a:ext cx="7261920" cy="110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0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91" name="CustomShape 3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2" name="CustomShape 4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3" name="Line 5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5" name="CustomShape 7"/>
          <p:cNvSpPr/>
          <p:nvPr/>
        </p:nvSpPr>
        <p:spPr>
          <a:xfrm>
            <a:off x="1296000" y="948240"/>
            <a:ext cx="7630560" cy="328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252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it-IT" sz="2800" spc="-1" strike="noStrike">
                <a:solidFill>
                  <a:srgbClr val="0290d2"/>
                </a:solidFill>
                <a:latin typeface="Calibri Light"/>
                <a:ea typeface="DejaVu Sans"/>
              </a:rPr>
              <a:t>Presupposto normativo</a:t>
            </a: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2800" spc="-1" strike="noStrike">
                <a:solidFill>
                  <a:srgbClr val="0290d2"/>
                </a:solidFill>
                <a:latin typeface="Calibri Light"/>
                <a:ea typeface="Microsoft YaHei"/>
              </a:rPr>
              <a:t>Con legge di bilancio per l’anno 2019, Il Comune di Venezia è stato autorizzato ad applicare, per l’accesso, con qualsiasi vettore, alla Città Antica e alle altre isole minori della laguna, il contributo di cui all’articolo 4, comma 3-bis, del decreto legislativo 14 marzo 2011, n. 23 (c.d. contributo di sbarco), </a:t>
            </a:r>
            <a:r>
              <a:rPr b="1" lang="it-IT" sz="2800" spc="-1" strike="noStrike">
                <a:solidFill>
                  <a:srgbClr val="0290d2"/>
                </a:solidFill>
                <a:latin typeface="Calibri Light"/>
                <a:ea typeface="Microsoft YaHei"/>
              </a:rPr>
              <a:t>alternativamente all’imposta di soggiorno</a:t>
            </a:r>
            <a:endParaRPr b="0" lang="it-IT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Perimetro di applicazione 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97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98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9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0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1" name="Segnaposto contenuto 12" descr=""/>
          <p:cNvPicPr/>
          <p:nvPr/>
        </p:nvPicPr>
        <p:blipFill>
          <a:blip r:embed="rId2"/>
          <a:stretch/>
        </p:blipFill>
        <p:spPr>
          <a:xfrm>
            <a:off x="1641240" y="970920"/>
            <a:ext cx="2582640" cy="4053600"/>
          </a:xfrm>
          <a:prstGeom prst="rect">
            <a:avLst/>
          </a:prstGeom>
          <a:ln>
            <a:noFill/>
          </a:ln>
        </p:spPr>
      </p:pic>
      <p:sp>
        <p:nvSpPr>
          <p:cNvPr id="102" name="CustomShape 5"/>
          <p:cNvSpPr/>
          <p:nvPr/>
        </p:nvSpPr>
        <p:spPr>
          <a:xfrm>
            <a:off x="4423320" y="920520"/>
            <a:ext cx="4453200" cy="456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0" lang="it-IT" sz="1400" spc="-1" strike="noStrike">
                <a:solidFill>
                  <a:srgbClr val="000000"/>
                </a:solidFill>
                <a:latin typeface="Calibri Light"/>
                <a:ea typeface="DejaVu Sans"/>
              </a:rPr>
              <a:t>Il perimetro di applicazione è individuato:</a:t>
            </a:r>
            <a:endParaRPr b="0" lang="it-IT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 marL="285840" indent="-28332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it-IT" sz="1400" spc="-1" strike="noStrike">
                <a:solidFill>
                  <a:srgbClr val="000000"/>
                </a:solidFill>
                <a:latin typeface="Calibri Light"/>
                <a:ea typeface="DejaVu Sans"/>
              </a:rPr>
              <a:t>nell’Ambito Territoriale Omogeneo n. 1 “Venezia Città Antica” </a:t>
            </a:r>
            <a:r>
              <a:rPr b="0" lang="it-IT" sz="1400" spc="-1" strike="noStrike">
                <a:solidFill>
                  <a:srgbClr val="000000"/>
                </a:solidFill>
                <a:latin typeface="Calibri Light"/>
                <a:ea typeface="DejaVu Sans"/>
              </a:rPr>
              <a:t>allegato al Piano di Assetto del Territorio; </a:t>
            </a:r>
            <a:endParaRPr b="0" lang="it-IT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 marL="285840" indent="-28332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it-IT" sz="14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tutte le “isole minori della laguna” del Comune di Venezia</a:t>
            </a:r>
            <a:r>
              <a:rPr b="0" lang="it-IT" sz="1400" spc="-1" strike="noStrike">
                <a:solidFill>
                  <a:srgbClr val="000000"/>
                </a:solidFill>
                <a:latin typeface="Calibri Light"/>
                <a:ea typeface="DejaVu Sans"/>
              </a:rPr>
              <a:t>: Lido di Venezia - Malamocco - Alberoni - Pellestrina - Cà Roman - Murano - Burano - Torcello - Mazzorbo - Mazzorbetto - San Francesco del Deserto - Sant’Erasmo - Vignole - Certosa - Sant’Andrea - San Servolo - San Lazzaro degli Armeni - San Clemente - La Grazia - Sacca Sessola - Poveglia - Lazzaretto Vecchio - Lazzaretto Nuovo - Madonna del Monte - San Ariano - San Giacomo in Paludo - Fisolo - San Giorgio in Alga - Sant’Angelo della Polvere - Santo Spirito - San Secondo - La Cura - Santa Cristina  - Motta San Lorenzo - Motta dei Cunicci - Crevan - Monte dell’Oro - San Felice delle Saline - Ottagono Malamocco - Ottagono Alberoni - Ottagono San Pietro - Ottagono di Cà Roman</a:t>
            </a:r>
            <a:endParaRPr b="0" lang="it-IT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400" spc="-1" strike="noStrike">
              <a:latin typeface="Arial"/>
            </a:endParaRPr>
          </a:p>
        </p:txBody>
      </p:sp>
      <p:pic>
        <p:nvPicPr>
          <p:cNvPr id="103" name="Elemento grafico 17" descr=""/>
          <p:cNvPicPr/>
          <p:nvPr/>
        </p:nvPicPr>
        <p:blipFill>
          <a:blip r:embed="rId3"/>
          <a:stretch/>
        </p:blipFill>
        <p:spPr>
          <a:xfrm>
            <a:off x="1479600" y="5652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04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Vettori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06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07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8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9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0" name="CustomShape 5"/>
          <p:cNvSpPr/>
          <p:nvPr/>
        </p:nvSpPr>
        <p:spPr>
          <a:xfrm>
            <a:off x="1746360" y="109224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Per vettore si intende qualunque soggetto, sia pubblico che privato,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che svolge servizio di trasporto di persone a fini commerciali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quali, a titolo esemplificativo e non esaustivo: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compagnie di navigazione, ivi incluse quelle di crociera;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vettori ferroviari; 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trasporto pubblico di linea terrestre ed acqueo;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trasporto pubblico non di linea (ex: pullman, noleggio con conducente, taxi, granturismo);  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vettori aerei che atterrino presso l’aeroporto G. Nicelli del Lido di Venezia.</a:t>
            </a:r>
            <a:endParaRPr b="0" lang="it-IT" sz="1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pic>
        <p:nvPicPr>
          <p:cNvPr id="111" name="Elemento grafico 8" descr=""/>
          <p:cNvPicPr/>
          <p:nvPr/>
        </p:nvPicPr>
        <p:blipFill>
          <a:blip r:embed="rId2"/>
          <a:stretch/>
        </p:blipFill>
        <p:spPr>
          <a:xfrm>
            <a:off x="1638360" y="12708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12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Esclusioni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14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15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6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7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8" name="CustomShape 5"/>
          <p:cNvSpPr/>
          <p:nvPr/>
        </p:nvSpPr>
        <p:spPr>
          <a:xfrm>
            <a:off x="1746360" y="109224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A norma di legge, sono esclusi: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residenti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nel Comune di Venezia;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lavoratori, anche pendolari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(dipendenti, imprenditori, autonomi ed equiparati) che accedano, in ragione della propria attività lavorativa, alla Città antica del Comune di Venezia o alle altre isole minori della laguna;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studenti, anche pendolari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, delle scuole e istituti che abbiano sede operativa nella Città antica del Comune di Venezia o nelle altre isole minori della laguna;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soggetti e componenti dei nuclei familiari dei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soggetti che risultino aver pagato l’IMU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nel Comune di Venezia.</a:t>
            </a:r>
            <a:endParaRPr b="0" lang="it-IT" sz="1800" spc="-1" strike="noStrike">
              <a:latin typeface="Arial"/>
            </a:endParaRPr>
          </a:p>
        </p:txBody>
      </p:sp>
      <p:pic>
        <p:nvPicPr>
          <p:cNvPr id="119" name="Elemento grafico 8" descr=""/>
          <p:cNvPicPr/>
          <p:nvPr/>
        </p:nvPicPr>
        <p:blipFill>
          <a:blip r:embed="rId2"/>
          <a:stretch/>
        </p:blipFill>
        <p:spPr>
          <a:xfrm>
            <a:off x="1631880" y="12708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20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Esenzioni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22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23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5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6" name="CustomShape 5"/>
          <p:cNvSpPr/>
          <p:nvPr/>
        </p:nvSpPr>
        <p:spPr>
          <a:xfrm>
            <a:off x="1746360" y="1092240"/>
            <a:ext cx="6766560" cy="420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19 categorie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, tra cui: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soggiornanti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in strutture del Comune di Venezia che pagano  «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l’imposta di soggiorno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»;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 nati nel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Comune di Venezia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residenti nella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Città Metropolitana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residenti in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Regione Veneto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possessori della carta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Citypass Venezia Unica, abilitata Cartavenezia navigazione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bambini di età inferiore 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6 anni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soggetti affetti da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disabilità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degenti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o soggetti che pratichino terapie riabilitative, e loro assistenti o accompagnatori;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personale appartenente alle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Forze Armate e alle Forze dell’Ordine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;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convivente, parenti o affini fino al 3° grado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di residenti nella Città Antica o nelle isole minori.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pic>
        <p:nvPicPr>
          <p:cNvPr id="127" name="Elemento grafico 8" descr=""/>
          <p:cNvPicPr/>
          <p:nvPr/>
        </p:nvPicPr>
        <p:blipFill>
          <a:blip r:embed="rId2"/>
          <a:stretch/>
        </p:blipFill>
        <p:spPr>
          <a:xfrm>
            <a:off x="1631880" y="12708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28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Status di escluso/esente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30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31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2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3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4" name="CustomShape 5"/>
          <p:cNvSpPr/>
          <p:nvPr/>
        </p:nvSpPr>
        <p:spPr>
          <a:xfrm>
            <a:off x="1746360" y="114300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91000"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 soggetti esclusi e/o esenti dal pagamento del contributo per l’accesso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devono dimostrare la propria condizione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, permanente o temporanea: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endParaRPr b="0" lang="it-IT" sz="1800" spc="-1" strike="noStrike"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con apposita autocertificazione, certificazione o dichiarazione propria e/o da parte di terzi soggetti che dovrà essere inserita nel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portale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comunale dedicato al contributo di accesso                                                </a:t>
            </a:r>
            <a:br/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endParaRPr b="0" lang="it-IT" sz="1800" spc="-1" strike="noStrike"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Per i soggetti nati o residenti nel Comune di Venezia, residenti nella Città Metropolitana di Venezia, residenti nella Regione Veneto, e per i minori di 6 anni è sufficiente esibire al controllo Carta d’identità e ogni altro documento di riconoscimento munito di fotografia, rilasciato dalla pubblica amministrazione in cui vi sia indicato il luogo di nascita/residenza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Per i possessori della tessera citypass Venezia Unica abilitata cartavenezia navigazione non è necessario acquisire il codice di esenzione</a:t>
            </a:r>
            <a:endParaRPr b="0" lang="it-IT" sz="1800" spc="-1" strike="noStrike">
              <a:latin typeface="Arial"/>
            </a:endParaRPr>
          </a:p>
        </p:txBody>
      </p:sp>
      <p:pic>
        <p:nvPicPr>
          <p:cNvPr id="135" name="Elemento grafico 8" descr=""/>
          <p:cNvPicPr/>
          <p:nvPr/>
        </p:nvPicPr>
        <p:blipFill>
          <a:blip r:embed="rId2"/>
          <a:stretch/>
        </p:blipFill>
        <p:spPr>
          <a:xfrm>
            <a:off x="1633320" y="12564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36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Misura del contributo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38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39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0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1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2" name="CustomShape 5"/>
          <p:cNvSpPr/>
          <p:nvPr/>
        </p:nvSpPr>
        <p:spPr>
          <a:xfrm>
            <a:off x="1746360" y="1143000"/>
            <a:ext cx="7139160" cy="416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Dal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1° luglio 2020 al 31 dicembre 2020 –</a:t>
            </a:r>
            <a:r>
              <a:rPr b="1" lang="it-IT" sz="22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2400" spc="-1" strike="noStrike">
                <a:solidFill>
                  <a:srgbClr val="0290d2"/>
                </a:solidFill>
                <a:latin typeface="Calibri Light"/>
                <a:ea typeface="DejaVu Sans"/>
              </a:rPr>
              <a:t>REGIME TRANSITORIO</a:t>
            </a:r>
            <a:endParaRPr b="0" lang="it-IT" sz="24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la misura del contributo di acceso è fissata in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3,00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Potranno essere individuati giorni nei quali applicare una diversa misura: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         </a:t>
            </a:r>
            <a:r>
              <a:rPr b="1" lang="it-IT" sz="1800" spc="-1" strike="noStrike">
                <a:solidFill>
                  <a:srgbClr val="ff0000"/>
                </a:solidFill>
                <a:latin typeface="Calibri Light"/>
                <a:ea typeface="DejaVu Sans"/>
              </a:rPr>
              <a:t>bollino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ff0000"/>
                </a:solidFill>
                <a:latin typeface="Calibri Light"/>
                <a:ea typeface="DejaVu Sans"/>
              </a:rPr>
              <a:t>rosso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(criticità):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6,00 euro 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(nelle giornate: 25.07.2020, 01.08.2020, 08.08.2020, 22.08.2020 e 29.08.2020)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        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bollino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nero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(eccezionale criticità):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8,00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(nella giornata 15.08.2020)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sp>
        <p:nvSpPr>
          <p:cNvPr id="143" name="CustomShape 6"/>
          <p:cNvSpPr/>
          <p:nvPr/>
        </p:nvSpPr>
        <p:spPr>
          <a:xfrm>
            <a:off x="1872000" y="2808000"/>
            <a:ext cx="466920" cy="46692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4" name="CustomShape 7"/>
          <p:cNvSpPr/>
          <p:nvPr/>
        </p:nvSpPr>
        <p:spPr>
          <a:xfrm>
            <a:off x="1836360" y="4068360"/>
            <a:ext cx="466920" cy="4669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5" name="Elemento grafico 12" descr=""/>
          <p:cNvPicPr/>
          <p:nvPr/>
        </p:nvPicPr>
        <p:blipFill>
          <a:blip r:embed="rId2"/>
          <a:stretch/>
        </p:blipFill>
        <p:spPr>
          <a:xfrm>
            <a:off x="1650960" y="13320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46" name="CustomShape 8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Misura del contributo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48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49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0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1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2" name="CustomShape 5"/>
          <p:cNvSpPr/>
          <p:nvPr/>
        </p:nvSpPr>
        <p:spPr>
          <a:xfrm>
            <a:off x="1746360" y="1143000"/>
            <a:ext cx="7139160" cy="416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Dal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1° gennaio 2021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la misura del contributo di acceso è fissata in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6,00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Potranno essere individuati giorni nei quali applicare una diversa misura: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         </a:t>
            </a:r>
            <a:r>
              <a:rPr b="1" lang="it-IT" sz="1800" spc="-1" strike="noStrike">
                <a:solidFill>
                  <a:srgbClr val="548235"/>
                </a:solidFill>
                <a:latin typeface="Calibri Light"/>
                <a:ea typeface="DejaVu Sans"/>
              </a:rPr>
              <a:t>bollino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548235"/>
                </a:solidFill>
                <a:latin typeface="Calibri Light"/>
                <a:ea typeface="DejaVu Sans"/>
              </a:rPr>
              <a:t>verde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(minore afflusso):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3,00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         </a:t>
            </a:r>
            <a:r>
              <a:rPr b="1" lang="it-IT" sz="1800" spc="-1" strike="noStrike">
                <a:solidFill>
                  <a:srgbClr val="ff0000"/>
                </a:solidFill>
                <a:latin typeface="Calibri Light"/>
                <a:ea typeface="DejaVu Sans"/>
              </a:rPr>
              <a:t>bollino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ff0000"/>
                </a:solidFill>
                <a:latin typeface="Calibri Light"/>
                <a:ea typeface="DejaVu Sans"/>
              </a:rPr>
              <a:t>rosso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(criticità):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8,00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        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bollino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nero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(eccezionale criticità):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10,00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sp>
        <p:nvSpPr>
          <p:cNvPr id="153" name="CustomShape 6"/>
          <p:cNvSpPr/>
          <p:nvPr/>
        </p:nvSpPr>
        <p:spPr>
          <a:xfrm>
            <a:off x="1873440" y="2807640"/>
            <a:ext cx="466920" cy="46692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4" name="CustomShape 7"/>
          <p:cNvSpPr/>
          <p:nvPr/>
        </p:nvSpPr>
        <p:spPr>
          <a:xfrm>
            <a:off x="1873440" y="3508200"/>
            <a:ext cx="466920" cy="46692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5" name="CustomShape 8"/>
          <p:cNvSpPr/>
          <p:nvPr/>
        </p:nvSpPr>
        <p:spPr>
          <a:xfrm>
            <a:off x="1873440" y="4208400"/>
            <a:ext cx="466920" cy="4669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56" name="Elemento grafico 12" descr=""/>
          <p:cNvPicPr/>
          <p:nvPr/>
        </p:nvPicPr>
        <p:blipFill>
          <a:blip r:embed="rId2"/>
          <a:stretch/>
        </p:blipFill>
        <p:spPr>
          <a:xfrm>
            <a:off x="1650960" y="13320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57" name="CustomShape 9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Misura del contributo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59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60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1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3" name="CustomShape 5"/>
          <p:cNvSpPr/>
          <p:nvPr/>
        </p:nvSpPr>
        <p:spPr>
          <a:xfrm>
            <a:off x="1746360" y="114300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16000" indent="-21492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caso di accesso con compagnie di navigazione, ivi incluse quelle di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crociera, che abbiano sottoscritto  apposita convenzione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la misura del contributo può essere determinato in misura fissa pari a: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regime transitorio (fino al 31 dicembre 2020),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5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dal 1° gennaio 2021,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7 Euro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Il titolo attestante il pagamento del contributo di accesso ha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validità giornaliera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fino alle ore 24.00 del giorno indicato nel titolo stesso e deve riportare, in caso di riscossione diretta da parte del Comune, il nome e cognome del soggetto passivo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caso di plurimi accessi alla Città Antica del Comune di Venezia e alle isole minori della laguna per un periodo di sette giorni consecutivi, è dovuto un contributo di accesso di importo pari alla somma dei tre contributi giornalieri più alti in detto periodo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pic>
        <p:nvPicPr>
          <p:cNvPr id="164" name="Elemento grafico 11" descr=""/>
          <p:cNvPicPr/>
          <p:nvPr/>
        </p:nvPicPr>
        <p:blipFill>
          <a:blip r:embed="rId2"/>
          <a:stretch/>
        </p:blipFill>
        <p:spPr>
          <a:xfrm>
            <a:off x="1650960" y="13320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65" name="CustomShape 6"/>
          <p:cNvSpPr/>
          <p:nvPr/>
        </p:nvSpPr>
        <p:spPr>
          <a:xfrm>
            <a:off x="3034800" y="520236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Misura del contributo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67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68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0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CustomShape 5"/>
          <p:cNvSpPr/>
          <p:nvPr/>
        </p:nvSpPr>
        <p:spPr>
          <a:xfrm>
            <a:off x="1656000" y="114300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Dal 2021 saranno possibili riduzioni per chi soggiorna presso strutture ricettive gestite in forma imprenditoriale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, site nel territorio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della Regione Veneto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, attraverso apposite convenzioni da stipularsi tra il Comune di Venezia, le singole strutture ricettive ed i Comuni interessati ove è sita la struttura ricettiva, sulla base di una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convenzione tipo approvata dalla Giunta Comunale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.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pic>
        <p:nvPicPr>
          <p:cNvPr id="172" name="Elemento grafico 11" descr=""/>
          <p:cNvPicPr/>
          <p:nvPr/>
        </p:nvPicPr>
        <p:blipFill>
          <a:blip r:embed="rId2"/>
          <a:stretch/>
        </p:blipFill>
        <p:spPr>
          <a:xfrm>
            <a:off x="1650960" y="13320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73" name="CustomShape 6"/>
          <p:cNvSpPr/>
          <p:nvPr/>
        </p:nvSpPr>
        <p:spPr>
          <a:xfrm>
            <a:off x="3034800" y="520236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Riscossione del contributo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75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76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7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8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9" name="CustomShape 5"/>
          <p:cNvSpPr/>
          <p:nvPr/>
        </p:nvSpPr>
        <p:spPr>
          <a:xfrm>
            <a:off x="1746360" y="114300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16000" indent="-21456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Il contributo di accesso è riscosso in via ordinaria dal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Comune di Venezia </a:t>
            </a:r>
            <a:endParaRPr b="0" lang="it-IT" sz="1800" spc="-1" strike="noStrike">
              <a:latin typeface="Arial"/>
            </a:endParaRPr>
          </a:p>
          <a:p>
            <a:pPr marL="216000" indent="-21456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considerazione delle plurime modalità di vendita del biglietto di trasporto, diversi punti di partenza e diverse modalità di accesso , il contributo è riscosso direttamente dal Comune nei casi: 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vettori che svolgono trasporto pubblico di linea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vettori ferroviari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compagnie di navigazione, ivi incluse quelle di crociera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a condizione che tali vettori abbiamo sottoscritto una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convenzione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con il Comune </a:t>
            </a:r>
            <a:endParaRPr b="0" lang="it-IT" sz="1800" spc="-1" strike="noStrike">
              <a:latin typeface="Arial"/>
            </a:endParaRPr>
          </a:p>
          <a:p>
            <a:pPr marL="216000" indent="-21456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assenza di convenzione, la riscossione del contributo è effettuata dai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vettori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unitamente al prezzo del biglietto o al corrispettivo comunque denominato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pic>
        <p:nvPicPr>
          <p:cNvPr id="180" name="Elemento grafico 8" descr=""/>
          <p:cNvPicPr/>
          <p:nvPr/>
        </p:nvPicPr>
        <p:blipFill>
          <a:blip r:embed="rId2"/>
          <a:stretch/>
        </p:blipFill>
        <p:spPr>
          <a:xfrm>
            <a:off x="1746360" y="95400"/>
            <a:ext cx="911880" cy="911880"/>
          </a:xfrm>
          <a:prstGeom prst="rect">
            <a:avLst/>
          </a:prstGeom>
          <a:ln>
            <a:noFill/>
          </a:ln>
        </p:spPr>
      </p:pic>
      <p:sp>
        <p:nvSpPr>
          <p:cNvPr id="181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 </a:t>
            </a: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Controlli e sanzioni</a:t>
            </a:r>
            <a:endParaRPr b="0" lang="it-IT" sz="3200" spc="-1" strike="noStrike">
              <a:latin typeface="Arial"/>
            </a:endParaRPr>
          </a:p>
        </p:txBody>
      </p:sp>
      <p:pic>
        <p:nvPicPr>
          <p:cNvPr id="183" name="Immagine 3" descr=""/>
          <p:cNvPicPr/>
          <p:nvPr/>
        </p:nvPicPr>
        <p:blipFill>
          <a:blip r:embed="rId1"/>
          <a:stretch/>
        </p:blipFill>
        <p:spPr>
          <a:xfrm>
            <a:off x="354240" y="304200"/>
            <a:ext cx="472680" cy="898200"/>
          </a:xfrm>
          <a:prstGeom prst="rect">
            <a:avLst/>
          </a:prstGeom>
          <a:ln>
            <a:noFill/>
          </a:ln>
        </p:spPr>
      </p:pic>
      <p:sp>
        <p:nvSpPr>
          <p:cNvPr id="184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5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6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7" name="CustomShape 5"/>
          <p:cNvSpPr/>
          <p:nvPr/>
        </p:nvSpPr>
        <p:spPr>
          <a:xfrm>
            <a:off x="1746360" y="1143000"/>
            <a:ext cx="6766560" cy="405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sanzione amministrativa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da 50 euro a 300 euro in caso di: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</a:t>
            </a:r>
            <a:r>
              <a:rPr b="0" lang="it-IT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mancata esibizione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dei titoli attestanti il pagamento o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 l’esclusione/esenzione a richiesta dei preposi ai controlli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rilascio di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dichiarazioni mendaci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al fine di ottenere 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esclusioni, esenzioni o riduzioni  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	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-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altre violazion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 del Regolamento</a:t>
            </a:r>
            <a:endParaRPr b="0" lang="it-IT" sz="1800" spc="-1" strike="noStrike">
              <a:latin typeface="Arial"/>
            </a:endParaRPr>
          </a:p>
          <a:p>
            <a:pPr marL="171360" indent="-16884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punizione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ai sensi del codice penale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e delle leggi speciali in materia a chiunque rilasci dichiarazioni mendaci, formi atti falsi o ne faccia uso nei casi previsti dal Regolamento.</a:t>
            </a:r>
            <a:endParaRPr b="0" lang="it-IT" sz="1800" spc="-1" strike="noStrike">
              <a:latin typeface="Arial"/>
            </a:endParaRPr>
          </a:p>
        </p:txBody>
      </p:sp>
      <p:sp>
        <p:nvSpPr>
          <p:cNvPr id="188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89" name="Elemento grafico 10" descr=""/>
          <p:cNvPicPr/>
          <p:nvPr/>
        </p:nvPicPr>
        <p:blipFill>
          <a:blip r:embed="rId2"/>
          <a:stretch/>
        </p:blipFill>
        <p:spPr>
          <a:xfrm>
            <a:off x="1746360" y="28080"/>
            <a:ext cx="911880" cy="911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1746360" y="304200"/>
            <a:ext cx="6766560" cy="56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         </a:t>
            </a:r>
            <a:endParaRPr b="0" lang="it-IT" sz="3200" spc="-1" strike="noStrike">
              <a:latin typeface="Arial"/>
            </a:endParaRPr>
          </a:p>
        </p:txBody>
      </p:sp>
      <p:sp>
        <p:nvSpPr>
          <p:cNvPr id="191" name="CustomShape 2"/>
          <p:cNvSpPr/>
          <p:nvPr/>
        </p:nvSpPr>
        <p:spPr>
          <a:xfrm>
            <a:off x="0" y="5505480"/>
            <a:ext cx="9141480" cy="207000"/>
          </a:xfrm>
          <a:prstGeom prst="rect">
            <a:avLst/>
          </a:prstGeom>
          <a:solidFill>
            <a:srgbClr val="8e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2" name="CustomShape 3"/>
          <p:cNvSpPr/>
          <p:nvPr/>
        </p:nvSpPr>
        <p:spPr>
          <a:xfrm>
            <a:off x="0" y="5403960"/>
            <a:ext cx="9141480" cy="99000"/>
          </a:xfrm>
          <a:prstGeom prst="rect">
            <a:avLst/>
          </a:prstGeom>
          <a:solidFill>
            <a:srgbClr val="029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3" name="Line 4"/>
          <p:cNvSpPr/>
          <p:nvPr/>
        </p:nvSpPr>
        <p:spPr>
          <a:xfrm>
            <a:off x="1130040" y="0"/>
            <a:ext cx="360" cy="5403600"/>
          </a:xfrm>
          <a:prstGeom prst="line">
            <a:avLst/>
          </a:prstGeom>
          <a:ln w="12600">
            <a:solidFill>
              <a:srgbClr val="3f6ec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4" name="CustomShape 5"/>
          <p:cNvSpPr/>
          <p:nvPr/>
        </p:nvSpPr>
        <p:spPr>
          <a:xfrm>
            <a:off x="1746360" y="1143000"/>
            <a:ext cx="7139160" cy="416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marL="216000" indent="-21492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caso di riscossione da parte del Comune il contributo è rimborsabile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fino al giorno prima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rispetto al giorno di validità del contributo</a:t>
            </a:r>
            <a:endParaRPr b="0" lang="it-IT" sz="1800" spc="-1" strike="noStrike">
              <a:latin typeface="Arial"/>
            </a:endParaRPr>
          </a:p>
          <a:p>
            <a:pPr marL="216000" indent="-21492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in caso di riscossione da parte del vettore unitamente al prezzo del biglietto 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entro 5 anni 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da giorno di versamento o dal giorno in cui è stato accertato il diritto alla restituzione</a:t>
            </a:r>
            <a:endParaRPr b="0" lang="it-IT" sz="1800" spc="-1" strike="noStrike">
              <a:latin typeface="Arial"/>
            </a:endParaRPr>
          </a:p>
          <a:p>
            <a:pPr marL="216000" indent="-214920" algn="just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Il rimborso successivo può avvenire solo nel caso in cui il titolo attestante il pagamento del contributo sia riferito ad un</a:t>
            </a:r>
            <a:r>
              <a:rPr b="1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titolo di viaggio nominativo</a:t>
            </a:r>
            <a:r>
              <a:rPr b="0" lang="it-IT" sz="1800" spc="-1" strike="noStrike">
                <a:solidFill>
                  <a:srgbClr val="000000"/>
                </a:solidFill>
                <a:latin typeface="Calibri Light"/>
                <a:ea typeface="DejaVu Sans"/>
              </a:rPr>
              <a:t> e si dimostri il mancato utilizzo del medesimo</a:t>
            </a: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751"/>
              </a:spcBef>
            </a:pPr>
            <a:endParaRPr b="0" lang="it-IT" sz="1800" spc="-1" strike="noStrike">
              <a:latin typeface="Arial"/>
            </a:endParaRPr>
          </a:p>
        </p:txBody>
      </p:sp>
      <p:sp>
        <p:nvSpPr>
          <p:cNvPr id="195" name="CustomShape 6"/>
          <p:cNvSpPr/>
          <p:nvPr/>
        </p:nvSpPr>
        <p:spPr>
          <a:xfrm>
            <a:off x="3029040" y="5297040"/>
            <a:ext cx="3083760" cy="30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96" name="Elemento grafico 8" descr=""/>
          <p:cNvPicPr/>
          <p:nvPr/>
        </p:nvPicPr>
        <p:blipFill>
          <a:blip r:embed="rId1"/>
          <a:stretch/>
        </p:blipFill>
        <p:spPr>
          <a:xfrm>
            <a:off x="1746720" y="95760"/>
            <a:ext cx="912240" cy="912240"/>
          </a:xfrm>
          <a:prstGeom prst="rect">
            <a:avLst/>
          </a:prstGeom>
          <a:ln>
            <a:noFill/>
          </a:ln>
        </p:spPr>
      </p:pic>
      <p:sp>
        <p:nvSpPr>
          <p:cNvPr id="197" name="CustomShape 7"/>
          <p:cNvSpPr/>
          <p:nvPr/>
        </p:nvSpPr>
        <p:spPr>
          <a:xfrm>
            <a:off x="457200" y="227880"/>
            <a:ext cx="8228160" cy="95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</a:pPr>
            <a:r>
              <a:rPr b="1" lang="it-IT" sz="3200" spc="-1" strike="noStrike">
                <a:solidFill>
                  <a:srgbClr val="0290d2"/>
                </a:solidFill>
                <a:latin typeface="Calibri Light"/>
                <a:ea typeface="DejaVu Sans"/>
              </a:rPr>
              <a:t>Rimborsi</a:t>
            </a:r>
            <a:endParaRPr b="0" lang="it-IT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Application>LibreOffice/6.2.0.3$Windows_x86 LibreOffice_project/98c6a8a1c6c7b144ce3cc729e34964b47ce25d62</Application>
  <Words>1103</Words>
  <Paragraphs>89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it-IT</dc:language>
  <cp:lastModifiedBy/>
  <cp:lastPrinted>2019-02-02T19:19:50Z</cp:lastPrinted>
  <dcterms:modified xsi:type="dcterms:W3CDTF">2020-02-18T13:25:10Z</dcterms:modified>
  <cp:revision>36</cp:revision>
  <dc:subject/>
  <dc:title>Proposta di delibera  sul Regolamento  per l’istituzione  e la disciplina del Contributo di accesso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15</vt:i4>
  </property>
  <property fmtid="{D5CDD505-2E9C-101B-9397-08002B2CF9AE}" pid="8" name="PresentationFormat">
    <vt:lpwstr>Presentazione su schermo (16:10)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15</vt:i4>
  </property>
</Properties>
</file>